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173393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76672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605575"/>
              <a:satOff val="15655"/>
              <a:lumOff val="22628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7AAA9"/>
              </a:solidFill>
              <a:prstDash val="solid"/>
              <a:miter lim="400000"/>
            </a:ln>
          </a:left>
          <a:right>
            <a:ln w="12700" cap="flat">
              <a:solidFill>
                <a:srgbClr val="A7AA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7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7AA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85" d="100"/>
          <a:sy n="85" d="100"/>
        </p:scale>
        <p:origin x="1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51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711200" y="2197100"/>
            <a:ext cx="11582400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8200" spc="-82"/>
            </a:lvl1pPr>
          </a:lstStyle>
          <a:p>
            <a:r>
              <a:t>Presentation Title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11200" y="5334000"/>
            <a:ext cx="11582400" cy="1455526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latin typeface="Graphik-SemiboldItalic"/>
                <a:ea typeface="Graphik-SemiboldItalic"/>
                <a:cs typeface="Graphik-SemiboldItalic"/>
                <a:sym typeface="Graphik Semi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latin typeface="Graphik-SemiboldItalic"/>
                <a:ea typeface="Graphik-SemiboldItalic"/>
                <a:cs typeface="Graphik-SemiboldItalic"/>
                <a:sym typeface="Graphik Semi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latin typeface="Graphik-SemiboldItalic"/>
                <a:ea typeface="Graphik-SemiboldItalic"/>
                <a:cs typeface="Graphik-SemiboldItalic"/>
                <a:sym typeface="Graphik Semi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latin typeface="Graphik-SemiboldItalic"/>
                <a:ea typeface="Graphik-SemiboldItalic"/>
                <a:cs typeface="Graphik-SemiboldItalic"/>
                <a:sym typeface="Graphik Semi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11200" y="8410816"/>
            <a:ext cx="11582400" cy="429261"/>
          </a:xfrm>
          <a:prstGeom prst="rect">
            <a:avLst/>
          </a:prstGeom>
        </p:spPr>
        <p:txBody>
          <a:bodyPr/>
          <a:lstStyle>
            <a:lvl1pPr marL="0" indent="0" algn="ctr" defTabSz="587022">
              <a:lnSpc>
                <a:spcPct val="100000"/>
              </a:lnSpc>
              <a:spcBef>
                <a:spcPts val="0"/>
              </a:spcBef>
              <a:buSzTx/>
              <a:buNone/>
              <a:defRPr sz="2000" spc="-1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118599"/>
            <a:ext cx="306325" cy="3284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11200" y="2451100"/>
            <a:ext cx="11582400" cy="4445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82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11200" y="1926083"/>
            <a:ext cx="11582400" cy="415703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58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11200" y="562540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11200" y="7191692"/>
            <a:ext cx="11582400" cy="630937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11200" y="2743200"/>
            <a:ext cx="11582400" cy="3619500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584200">
              <a:lnSpc>
                <a:spcPct val="80000"/>
              </a:lnSpc>
              <a:spcBef>
                <a:spcPts val="0"/>
              </a:spcBef>
              <a:buSzTx/>
              <a:buNone/>
              <a:defRPr sz="58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ea against sky at sunset 1"/>
          <p:cNvSpPr>
            <a:spLocks noGrp="1"/>
          </p:cNvSpPr>
          <p:nvPr>
            <p:ph type="pic" sz="quarter" idx="21"/>
          </p:nvPr>
        </p:nvSpPr>
        <p:spPr>
          <a:xfrm>
            <a:off x="6598373" y="762000"/>
            <a:ext cx="5715001" cy="3809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Beach and sea at sunset"/>
          <p:cNvSpPr>
            <a:spLocks noGrp="1"/>
          </p:cNvSpPr>
          <p:nvPr>
            <p:ph type="pic" idx="22"/>
          </p:nvPr>
        </p:nvSpPr>
        <p:spPr>
          <a:xfrm>
            <a:off x="-2387600" y="762000"/>
            <a:ext cx="11887200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Sea against sky at sunset 2"/>
          <p:cNvSpPr>
            <a:spLocks noGrp="1"/>
          </p:cNvSpPr>
          <p:nvPr>
            <p:ph type="pic" sz="half" idx="23"/>
          </p:nvPr>
        </p:nvSpPr>
        <p:spPr>
          <a:xfrm>
            <a:off x="6661873" y="3637404"/>
            <a:ext cx="5588001" cy="62821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238" y="9118599"/>
            <a:ext cx="306325" cy="3284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each and sea at sunset"/>
          <p:cNvSpPr>
            <a:spLocks noGrp="1"/>
          </p:cNvSpPr>
          <p:nvPr>
            <p:ph type="pic" idx="21"/>
          </p:nvPr>
        </p:nvSpPr>
        <p:spPr>
          <a:xfrm>
            <a:off x="558800" y="762000"/>
            <a:ext cx="11887200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Line"/>
          <p:cNvSpPr/>
          <p:nvPr/>
        </p:nvSpPr>
        <p:spPr>
          <a:xfrm>
            <a:off x="571500" y="4749800"/>
            <a:ext cx="11868094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0" name="Title Text"/>
          <p:cNvSpPr txBox="1">
            <a:spLocks noGrp="1"/>
          </p:cNvSpPr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 anchor="b"/>
          <a:lstStyle>
            <a:lvl1pPr algn="l" defTabSz="584200">
              <a:lnSpc>
                <a:spcPct val="100000"/>
              </a:lnSpc>
              <a:defRPr sz="4200" spc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 defTabSz="584200">
              <a:lnSpc>
                <a:spcPct val="100000"/>
              </a:lnSpc>
              <a:spcBef>
                <a:spcPts val="0"/>
              </a:spcBef>
              <a:buSz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defTabSz="584200">
              <a:lnSpc>
                <a:spcPct val="100000"/>
              </a:lnSpc>
              <a:spcBef>
                <a:spcPts val="0"/>
              </a:spcBef>
              <a:buSz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defTabSz="584200">
              <a:lnSpc>
                <a:spcPct val="100000"/>
              </a:lnSpc>
              <a:spcBef>
                <a:spcPts val="0"/>
              </a:spcBef>
              <a:buSz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defTabSz="584200">
              <a:lnSpc>
                <a:spcPct val="100000"/>
              </a:lnSpc>
              <a:spcBef>
                <a:spcPts val="0"/>
              </a:spcBef>
              <a:buSz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defTabSz="584200">
              <a:lnSpc>
                <a:spcPct val="100000"/>
              </a:lnSpc>
              <a:spcBef>
                <a:spcPts val="0"/>
              </a:spcBef>
              <a:buSzTx/>
              <a:buNone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3"/>
          </a:xfrm>
          <a:prstGeom prst="rect">
            <a:avLst/>
          </a:prstGeom>
        </p:spPr>
        <p:txBody>
          <a:bodyPr/>
          <a:lstStyle>
            <a:lvl1pPr algn="r" defTabSz="584200"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şlık ve Madde İşaret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Line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0" name="Title Text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</p:spPr>
        <p:txBody>
          <a:bodyPr anchor="b"/>
          <a:lstStyle>
            <a:lvl1pPr algn="l" defTabSz="584200">
              <a:lnSpc>
                <a:spcPct val="100000"/>
              </a:lnSpc>
              <a:defRPr sz="4200" spc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1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/>
          <a:lstStyle>
            <a:lvl1pPr marL="457200" indent="-457200" defTabSz="584200">
              <a:lnSpc>
                <a:spcPct val="100000"/>
              </a:lnSpc>
              <a:spcBef>
                <a:spcPts val="4200"/>
              </a:spcBef>
              <a:buSzPct val="75000"/>
              <a:buFont typeface="Helvetica Neue"/>
              <a:defRPr sz="3600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indent="-457200" defTabSz="584200">
              <a:lnSpc>
                <a:spcPct val="100000"/>
              </a:lnSpc>
              <a:spcBef>
                <a:spcPts val="4200"/>
              </a:spcBef>
              <a:buSzPct val="75000"/>
              <a:buFont typeface="Helvetica Neue"/>
              <a:defRPr sz="3600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indent="-457200" defTabSz="584200">
              <a:lnSpc>
                <a:spcPct val="100000"/>
              </a:lnSpc>
              <a:spcBef>
                <a:spcPts val="4200"/>
              </a:spcBef>
              <a:buSzPct val="75000"/>
              <a:buFont typeface="Helvetica Neue"/>
              <a:defRPr sz="3600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indent="-457200" defTabSz="584200">
              <a:lnSpc>
                <a:spcPct val="100000"/>
              </a:lnSpc>
              <a:spcBef>
                <a:spcPts val="4200"/>
              </a:spcBef>
              <a:buSzPct val="75000"/>
              <a:buFont typeface="Helvetica Neue"/>
              <a:defRPr sz="3600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indent="-457200" defTabSz="584200">
              <a:lnSpc>
                <a:spcPct val="100000"/>
              </a:lnSpc>
              <a:spcBef>
                <a:spcPts val="4200"/>
              </a:spcBef>
              <a:buSzPct val="75000"/>
              <a:buFont typeface="Helvetica Neue"/>
              <a:defRPr sz="3600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3"/>
          </a:xfrm>
          <a:prstGeom prst="rect">
            <a:avLst/>
          </a:prstGeom>
        </p:spPr>
        <p:txBody>
          <a:bodyPr/>
          <a:lstStyle>
            <a:lvl1pPr algn="r" defTabSz="584200"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each and sea at sunset"/>
          <p:cNvSpPr>
            <a:spLocks noGrp="1"/>
          </p:cNvSpPr>
          <p:nvPr>
            <p:ph type="pic" idx="21"/>
          </p:nvPr>
        </p:nvSpPr>
        <p:spPr>
          <a:xfrm>
            <a:off x="-1320800" y="-596900"/>
            <a:ext cx="15633700" cy="104224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711200" y="2197100"/>
            <a:ext cx="11582400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8200" spc="-8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11200" y="5334000"/>
            <a:ext cx="11582400" cy="145715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800" spc="-38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11200" y="8407400"/>
            <a:ext cx="11582400" cy="429260"/>
          </a:xfrm>
          <a:prstGeom prst="rect">
            <a:avLst/>
          </a:prstGeom>
        </p:spPr>
        <p:txBody>
          <a:bodyPr/>
          <a:lstStyle>
            <a:lvl1pPr marL="0" indent="0" algn="ctr" defTabSz="587022">
              <a:lnSpc>
                <a:spcPct val="100000"/>
              </a:lnSpc>
              <a:spcBef>
                <a:spcPts val="0"/>
              </a:spcBef>
              <a:buSzTx/>
              <a:buNone/>
              <a:defRPr sz="2000" spc="-19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118599"/>
            <a:ext cx="306325" cy="328423"/>
          </a:xfrm>
          <a:prstGeom prst="rect">
            <a:avLst/>
          </a:prstGeom>
        </p:spPr>
        <p:txBody>
          <a:bodyPr/>
          <a:lstStyle>
            <a:lvl1pPr defTabSz="584200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ea against sky at sunset"/>
          <p:cNvSpPr>
            <a:spLocks noGrp="1"/>
          </p:cNvSpPr>
          <p:nvPr>
            <p:ph type="pic" idx="21"/>
          </p:nvPr>
        </p:nvSpPr>
        <p:spPr>
          <a:xfrm>
            <a:off x="3427686" y="762000"/>
            <a:ext cx="11889828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711406" y="2851794"/>
            <a:ext cx="5058553" cy="2088506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11406" y="4775200"/>
            <a:ext cx="5058553" cy="3911600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-SemiboldItalic"/>
                <a:ea typeface="Graphik-SemiboldItalic"/>
                <a:cs typeface="Graphik-SemiboldItalic"/>
                <a:sym typeface="Graphik Semibold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-SemiboldItalic"/>
                <a:ea typeface="Graphik-SemiboldItalic"/>
                <a:cs typeface="Graphik-SemiboldItalic"/>
                <a:sym typeface="Graphik Semibold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-SemiboldItalic"/>
                <a:ea typeface="Graphik-SemiboldItalic"/>
                <a:cs typeface="Graphik-SemiboldItalic"/>
                <a:sym typeface="Graphik Semibold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-SemiboldItalic"/>
                <a:ea typeface="Graphik-SemiboldItalic"/>
                <a:cs typeface="Graphik-SemiboldItalic"/>
                <a:sym typeface="Graphik Semibold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4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7912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707744" y="369937"/>
            <a:ext cx="5054071" cy="203036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11200" y="3412066"/>
            <a:ext cx="5054600" cy="5267095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11200" y="2268982"/>
            <a:ext cx="5054600" cy="630937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63" name="Sea against sky at sunset"/>
          <p:cNvSpPr>
            <a:spLocks noGrp="1"/>
          </p:cNvSpPr>
          <p:nvPr>
            <p:ph type="pic" idx="22"/>
          </p:nvPr>
        </p:nvSpPr>
        <p:spPr>
          <a:xfrm>
            <a:off x="5848049" y="762000"/>
            <a:ext cx="7049102" cy="792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711200" y="2451100"/>
            <a:ext cx="11582400" cy="4445000"/>
          </a:xfrm>
          <a:prstGeom prst="rect">
            <a:avLst/>
          </a:prstGeom>
        </p:spPr>
        <p:txBody>
          <a:bodyPr anchor="ctr"/>
          <a:lstStyle>
            <a:lvl1pPr defTabSz="825500">
              <a:lnSpc>
                <a:spcPct val="80000"/>
              </a:lnSpc>
              <a:defRPr sz="8200" spc="-82"/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118599"/>
            <a:ext cx="306325" cy="3284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711200" y="393700"/>
            <a:ext cx="11582400" cy="1168400"/>
          </a:xfrm>
          <a:prstGeom prst="rect">
            <a:avLst/>
          </a:prstGeom>
        </p:spPr>
        <p:txBody>
          <a:bodyPr anchor="ctr"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11200" y="2997518"/>
            <a:ext cx="11582400" cy="6045201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1700"/>
              </a:spcBef>
              <a:buSzTx/>
              <a:buNone/>
              <a:defRPr sz="4400" spc="-88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z="4400" spc="-88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z="4400" spc="-88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z="4400" spc="-88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587022">
              <a:lnSpc>
                <a:spcPct val="100000"/>
              </a:lnSpc>
              <a:spcBef>
                <a:spcPts val="1700"/>
              </a:spcBef>
              <a:buSzTx/>
              <a:buNone/>
              <a:defRPr sz="4400" spc="-88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9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711200" y="393700"/>
            <a:ext cx="11582400" cy="11684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90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11200" y="1504879"/>
            <a:ext cx="11582400" cy="63093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3200" spc="-3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Agenda Subtitle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11200" y="2997200"/>
            <a:ext cx="11582400" cy="604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711200" y="397933"/>
            <a:ext cx="1158240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5851" y="9118599"/>
            <a:ext cx="306325" cy="32842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1739900">
              <a:lnSpc>
                <a:spcPct val="100000"/>
              </a:lnSpc>
              <a:defRPr sz="14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17399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58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3937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7874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1811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15748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19685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23622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27559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31496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3543300" marR="0" indent="-393700" algn="l" defTabSz="17399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75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1739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MMI 716 - Game Programming Patterns"/>
          <p:cNvSpPr txBox="1">
            <a:spLocks noGrp="1"/>
          </p:cNvSpPr>
          <p:nvPr>
            <p:ph type="title"/>
          </p:nvPr>
        </p:nvSpPr>
        <p:spPr>
          <a:xfrm>
            <a:off x="571500" y="5625515"/>
            <a:ext cx="11861800" cy="3175001"/>
          </a:xfrm>
          <a:prstGeom prst="rect">
            <a:avLst/>
          </a:prstGeom>
        </p:spPr>
        <p:txBody>
          <a:bodyPr/>
          <a:lstStyle>
            <a:lvl1pPr algn="ctr">
              <a:defRPr sz="3000">
                <a:solidFill>
                  <a:srgbClr val="763A34"/>
                </a:solidFill>
              </a:defRPr>
            </a:lvl1pPr>
          </a:lstStyle>
          <a:p>
            <a:r>
              <a:t>MMI 716 - Game Programming Patterns</a:t>
            </a:r>
          </a:p>
        </p:txBody>
      </p:sp>
      <p:sp>
        <p:nvSpPr>
          <p:cNvPr id="172" name="Project Phase II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Project Phase II</a:t>
            </a:r>
          </a:p>
        </p:txBody>
      </p:sp>
      <p:sp>
        <p:nvSpPr>
          <p:cNvPr id="173" name="Burcu Alakuş…"/>
          <p:cNvSpPr txBox="1"/>
          <p:nvPr/>
        </p:nvSpPr>
        <p:spPr>
          <a:xfrm>
            <a:off x="5852219" y="8864593"/>
            <a:ext cx="130036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Burcu Alakuş</a:t>
            </a:r>
          </a:p>
          <a:p>
            <a:pPr defTabSz="457200">
              <a:lnSpc>
                <a:spcPct val="100000"/>
              </a:lnSpc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2459410</a:t>
            </a:r>
          </a:p>
        </p:txBody>
      </p:sp>
      <p:sp>
        <p:nvSpPr>
          <p:cNvPr id="174" name="Palette of Memories:…"/>
          <p:cNvSpPr txBox="1"/>
          <p:nvPr/>
        </p:nvSpPr>
        <p:spPr>
          <a:xfrm>
            <a:off x="571500" y="1667795"/>
            <a:ext cx="11861800" cy="245139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defTabSz="584200">
              <a:lnSpc>
                <a:spcPct val="100000"/>
              </a:lnSpc>
              <a:defRPr sz="3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Palette of Memories: </a:t>
            </a:r>
          </a:p>
          <a:p>
            <a:pPr defTabSz="584200">
              <a:lnSpc>
                <a:spcPct val="100000"/>
              </a:lnSpc>
              <a:defRPr sz="3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The Artist's Path to Remembrance</a:t>
            </a:r>
          </a:p>
        </p:txBody>
      </p:sp>
      <p:sp>
        <p:nvSpPr>
          <p:cNvPr id="175" name="Brain"/>
          <p:cNvSpPr/>
          <p:nvPr/>
        </p:nvSpPr>
        <p:spPr>
          <a:xfrm>
            <a:off x="10144720" y="2078287"/>
            <a:ext cx="2124370" cy="1629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7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4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lnSpc>
                <a:spcPct val="100000"/>
              </a:lnSpc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67056" y="9199778"/>
            <a:ext cx="213158" cy="29982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ame Components - Environment Light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Game Components - Environment Lightning</a:t>
            </a:r>
          </a:p>
        </p:txBody>
      </p:sp>
      <p:sp>
        <p:nvSpPr>
          <p:cNvPr id="2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67056" y="9199778"/>
            <a:ext cx="213158" cy="29982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26" name="No Skybox Material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11861800" cy="2377231"/>
          </a:xfrm>
          <a:prstGeom prst="rect">
            <a:avLst/>
          </a:prstGeom>
        </p:spPr>
        <p:txBody>
          <a:bodyPr/>
          <a:lstStyle/>
          <a:p>
            <a:r>
              <a:t>No Skybox Material</a:t>
            </a:r>
          </a:p>
        </p:txBody>
      </p:sp>
      <p:pic>
        <p:nvPicPr>
          <p:cNvPr id="227" name="Screenshot 2024-04-23 at 20.15.57.png" descr="Screenshot 2024-04-23 at 20.15.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72" y="3296865"/>
            <a:ext cx="9197856" cy="521727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With skybox"/>
          <p:cNvSpPr txBox="1"/>
          <p:nvPr/>
        </p:nvSpPr>
        <p:spPr>
          <a:xfrm>
            <a:off x="5870295" y="8653949"/>
            <a:ext cx="1264210" cy="404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With skybox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ame Components - Environment Light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Game Components - Environment Lightning</a:t>
            </a:r>
          </a:p>
        </p:txBody>
      </p:sp>
      <p:sp>
        <p:nvSpPr>
          <p:cNvPr id="2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32" name="No Skybox Material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11861800" cy="2377231"/>
          </a:xfrm>
          <a:prstGeom prst="rect">
            <a:avLst/>
          </a:prstGeom>
        </p:spPr>
        <p:txBody>
          <a:bodyPr/>
          <a:lstStyle/>
          <a:p>
            <a:r>
              <a:t>No Skybox Material</a:t>
            </a:r>
          </a:p>
        </p:txBody>
      </p:sp>
      <p:pic>
        <p:nvPicPr>
          <p:cNvPr id="233" name="Screenshot 2024-04-23 at 20.18.35.png" descr="Screenshot 2024-04-23 at 20.18.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377" y="3296865"/>
            <a:ext cx="9232046" cy="5217271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Without skybox"/>
          <p:cNvSpPr txBox="1"/>
          <p:nvPr/>
        </p:nvSpPr>
        <p:spPr>
          <a:xfrm>
            <a:off x="5712510" y="8653949"/>
            <a:ext cx="1579780" cy="404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Without skybox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ame Components - Fo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Game Components - Fog</a:t>
            </a:r>
          </a:p>
        </p:txBody>
      </p:sp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238" name="Screenshot 2024-04-23 at 20.18.35.png" descr="Screenshot 2024-04-23 at 20.18.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377" y="3305331"/>
            <a:ext cx="9232046" cy="5217271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With fog"/>
          <p:cNvSpPr txBox="1"/>
          <p:nvPr/>
        </p:nvSpPr>
        <p:spPr>
          <a:xfrm>
            <a:off x="6039866" y="8653949"/>
            <a:ext cx="925069" cy="404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With fog</a:t>
            </a:r>
          </a:p>
        </p:txBody>
      </p:sp>
      <p:sp>
        <p:nvSpPr>
          <p:cNvPr id="240" name="Foggy environment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11861800" cy="2377231"/>
          </a:xfrm>
          <a:prstGeom prst="rect">
            <a:avLst/>
          </a:prstGeom>
        </p:spPr>
        <p:txBody>
          <a:bodyPr/>
          <a:lstStyle/>
          <a:p>
            <a:r>
              <a:t>Foggy environment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ame Components - Fo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Game Components - Fog</a:t>
            </a:r>
          </a:p>
        </p:txBody>
      </p:sp>
      <p:sp>
        <p:nvSpPr>
          <p:cNvPr id="2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44" name="Without fog"/>
          <p:cNvSpPr txBox="1"/>
          <p:nvPr/>
        </p:nvSpPr>
        <p:spPr>
          <a:xfrm>
            <a:off x="5882081" y="8653949"/>
            <a:ext cx="1240638" cy="404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Without fog</a:t>
            </a:r>
          </a:p>
        </p:txBody>
      </p:sp>
      <p:pic>
        <p:nvPicPr>
          <p:cNvPr id="245" name="Screenshot 2024-04-23 at 20.20.54.png" descr="Screenshot 2024-04-23 at 20.20.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594" y="3298848"/>
            <a:ext cx="9339612" cy="5281037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Foggy environment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11861800" cy="2377231"/>
          </a:xfrm>
          <a:prstGeom prst="rect">
            <a:avLst/>
          </a:prstGeom>
        </p:spPr>
        <p:txBody>
          <a:bodyPr/>
          <a:lstStyle/>
          <a:p>
            <a:r>
              <a:t>Foggy environment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ame Components - Audi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Game Components - Audio</a:t>
            </a:r>
          </a:p>
        </p:txBody>
      </p:sp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250" name="Door opening sound…"/>
          <p:cNvSpPr txBox="1">
            <a:spLocks noGrp="1"/>
          </p:cNvSpPr>
          <p:nvPr>
            <p:ph type="body" idx="1"/>
          </p:nvPr>
        </p:nvSpPr>
        <p:spPr>
          <a:xfrm>
            <a:off x="571500" y="2561166"/>
            <a:ext cx="11861800" cy="6865888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Background ambient music</a:t>
            </a:r>
          </a:p>
          <a:p>
            <a:r>
              <a:rPr lang="en-GB" dirty="0"/>
              <a:t>Door opening sound</a:t>
            </a:r>
          </a:p>
          <a:p>
            <a:r>
              <a:rPr lang="en-GB" dirty="0"/>
              <a:t>Ghost creepy sound</a:t>
            </a:r>
          </a:p>
          <a:p>
            <a:r>
              <a:rPr lang="en-GB" dirty="0"/>
              <a:t>Item collecting sound</a:t>
            </a:r>
          </a:p>
          <a:p>
            <a:r>
              <a:rPr lang="en-GB" dirty="0"/>
              <a:t>Walking &amp; running sounds (will be added, considering floor types)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sign Patterns - Flyweigh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Design Patterns - Flyweight</a:t>
            </a:r>
          </a:p>
        </p:txBody>
      </p:sp>
      <p:sp>
        <p:nvSpPr>
          <p:cNvPr id="253" name="For house creation (walls, floors, etc.) that uses binary space partitioning to generate rooms and corridors within a house area based on given dimensions and constraints and cloning one prefab, only positions differ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700"/>
            </a:lvl1pPr>
          </a:lstStyle>
          <a:p>
            <a:r>
              <a:t>For house creation (walls, floors, etc.) that uses binary space partitioning to generate rooms and corridors within a house area based on given dimensions and constraints and cloning one prefab, only positions differ.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55" name="Screenshot 2024-04-23 at 18.12.53.png" descr="Screenshot 2024-04-23 at 18.12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408" y="5178828"/>
            <a:ext cx="3044285" cy="4291699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Binary Space Partitioner: recursively splits a given area into rooms until they cannot be divided according to minimum size constraints."/>
          <p:cNvSpPr txBox="1"/>
          <p:nvPr/>
        </p:nvSpPr>
        <p:spPr>
          <a:xfrm>
            <a:off x="4899921" y="4795436"/>
            <a:ext cx="7516119" cy="4516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457200" indent="-457200" algn="l" defTabSz="584200">
              <a:lnSpc>
                <a:spcPct val="100000"/>
              </a:lnSpc>
              <a:spcBef>
                <a:spcPts val="4200"/>
              </a:spcBef>
              <a:buSzPct val="75000"/>
              <a:buFont typeface="Helvetica Neue"/>
              <a:buChar char="•"/>
              <a:defRPr sz="2800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Binary Space Partitioner: recursively splits a given area into rooms until they cannot be divided according to minimum size constraints.</a:t>
            </a:r>
          </a:p>
        </p:txBody>
      </p:sp>
      <p:pic>
        <p:nvPicPr>
          <p:cNvPr id="257" name="bsp_tree_room_paths.gif" descr="bsp_tree_room_paths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946297" y="6423752"/>
            <a:ext cx="3170569" cy="31705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Design Patterns - Proto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Design Patterns - Prototype</a:t>
            </a:r>
          </a:p>
        </p:txBody>
      </p:sp>
      <p:sp>
        <p:nvSpPr>
          <p:cNvPr id="260" name="Ghost Spawner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Ghost Spawner</a:t>
            </a:r>
          </a:p>
        </p:txBody>
      </p:sp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262" name="Screenshot 2024-04-23 at 18.09.13.png" descr="Screenshot 2024-04-23 at 18.09.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425" y="3037615"/>
            <a:ext cx="6945950" cy="3019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Screenshot 2024-04-23 at 18.11.41.png" descr="Screenshot 2024-04-23 at 18.11.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387" y="6432534"/>
            <a:ext cx="3600636" cy="3124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Screenshot 2024-04-23 at 18.11.30.png" descr="Screenshot 2024-04-23 at 18.11.3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692" y="6432534"/>
            <a:ext cx="3600635" cy="3124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Screenshot 2024-04-23 at 18.11.11.png" descr="Screenshot 2024-04-23 at 18.11.1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52" y="6484803"/>
            <a:ext cx="3480166" cy="30199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rogr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</a:t>
            </a:r>
          </a:p>
          <a:p>
            <a:r>
              <a:t>Progress</a:t>
            </a:r>
          </a:p>
        </p:txBody>
      </p:sp>
      <p:sp>
        <p:nvSpPr>
          <p:cNvPr id="268" name="Technical parts completed (at least as far as I know!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5195" indent="-425195" defTabSz="543305">
              <a:spcBef>
                <a:spcPts val="3900"/>
              </a:spcBef>
              <a:defRPr sz="3348"/>
            </a:pPr>
            <a:r>
              <a:t>Technical parts completed (at least as far as I know!)</a:t>
            </a:r>
          </a:p>
          <a:p>
            <a:pPr marL="1275588" lvl="2" indent="-425195" defTabSz="543305">
              <a:spcBef>
                <a:spcPts val="3900"/>
              </a:spcBef>
              <a:defRPr sz="3348"/>
            </a:pPr>
            <a:r>
              <a:t>(with menus, command pattern will be active)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t>The interior of the rooms will be arranged and assets will be added.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t>Working on the story and items to collect, will be added to the rooms when finished.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t>Some instructions will be added (beginning or throughout)</a:t>
            </a:r>
          </a:p>
          <a:p>
            <a:pPr marL="425195" indent="-425195" defTabSz="543305">
              <a:spcBef>
                <a:spcPts val="3900"/>
              </a:spcBef>
              <a:defRPr sz="3348"/>
            </a:pPr>
            <a:r>
              <a:t>All will be combined.</a:t>
            </a:r>
          </a:p>
        </p:txBody>
      </p:sp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ompletion Evalu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Completion Evaluation</a:t>
            </a:r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273" name="Screenshot 2024-04-23 at 19.15.47.png" descr="Screenshot 2024-04-23 at 19.15.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3302000"/>
            <a:ext cx="11760200" cy="452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Rectangle"/>
          <p:cNvSpPr/>
          <p:nvPr/>
        </p:nvSpPr>
        <p:spPr>
          <a:xfrm>
            <a:off x="10845800" y="4478866"/>
            <a:ext cx="1738181" cy="21674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alette of Memories:…"/>
          <p:cNvSpPr txBox="1"/>
          <p:nvPr/>
        </p:nvSpPr>
        <p:spPr>
          <a:xfrm>
            <a:off x="571500" y="1667794"/>
            <a:ext cx="11861800" cy="398349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defTabSz="584200">
              <a:lnSpc>
                <a:spcPct val="100000"/>
              </a:lnSpc>
              <a:defRPr sz="3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GB" sz="7200"/>
              <a:t>Thank you for listening!</a:t>
            </a:r>
          </a:p>
        </p:txBody>
      </p:sp>
      <p:sp>
        <p:nvSpPr>
          <p:cNvPr id="175" name="Brain"/>
          <p:cNvSpPr/>
          <p:nvPr/>
        </p:nvSpPr>
        <p:spPr>
          <a:xfrm>
            <a:off x="10144720" y="2078287"/>
            <a:ext cx="2124370" cy="1629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5" h="21427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7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4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lnSpc>
                <a:spcPct val="100000"/>
              </a:lnSpc>
              <a:defRPr sz="36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67056" y="9199778"/>
            <a:ext cx="213158" cy="29982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966290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79" name="Game Idea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4775269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60000"/>
              </a:lnSpc>
              <a:defRPr>
                <a:solidFill>
                  <a:srgbClr val="5C5C5C"/>
                </a:solidFill>
              </a:defRPr>
            </a:pPr>
            <a:r>
              <a:t>Game Idea</a:t>
            </a:r>
          </a:p>
          <a:p>
            <a:pPr>
              <a:lnSpc>
                <a:spcPct val="60000"/>
              </a:lnSpc>
              <a:defRPr>
                <a:solidFill>
                  <a:srgbClr val="5C5C5C"/>
                </a:solidFill>
              </a:defRPr>
            </a:pPr>
            <a:r>
              <a:t>Game Components</a:t>
            </a:r>
          </a:p>
          <a:p>
            <a:pPr>
              <a:lnSpc>
                <a:spcPct val="60000"/>
              </a:lnSpc>
              <a:defRPr>
                <a:solidFill>
                  <a:srgbClr val="5C5C5C"/>
                </a:solidFill>
              </a:defRPr>
            </a:pPr>
            <a:r>
              <a:t>Design Patterns</a:t>
            </a:r>
          </a:p>
          <a:p>
            <a:pPr>
              <a:lnSpc>
                <a:spcPct val="60000"/>
              </a:lnSpc>
              <a:defRPr>
                <a:solidFill>
                  <a:srgbClr val="5C5C5C"/>
                </a:solidFill>
              </a:defRPr>
            </a:pPr>
            <a:r>
              <a:t>Progress </a:t>
            </a:r>
          </a:p>
          <a:p>
            <a:pPr>
              <a:lnSpc>
                <a:spcPct val="60000"/>
              </a:lnSpc>
              <a:defRPr>
                <a:solidFill>
                  <a:srgbClr val="5C5C5C"/>
                </a:solidFill>
              </a:defRPr>
            </a:pPr>
            <a:r>
              <a:t>Completion Evaluation</a:t>
            </a:r>
          </a:p>
        </p:txBody>
      </p:sp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67056" y="9199778"/>
            <a:ext cx="213158" cy="29982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"/>
          <p:cNvGrpSpPr/>
          <p:nvPr/>
        </p:nvGrpSpPr>
        <p:grpSpPr>
          <a:xfrm>
            <a:off x="2229" y="4012935"/>
            <a:ext cx="4173002" cy="5933927"/>
            <a:chOff x="0" y="0"/>
            <a:chExt cx="4173000" cy="5933926"/>
          </a:xfrm>
        </p:grpSpPr>
        <p:pic>
          <p:nvPicPr>
            <p:cNvPr id="184" name="DALL·E 2024-03-04 13.58.09 - A Victorian-era woman painter in a detailed and colorful sticker style. She should be depicted in period-appropriate attire, such as a full-length dre.jpeg" descr="DALL·E 2024-03-04 13.58.09 - A Victorian-era woman painter in a detailed and colorful sticker style. She should be depicted in period-appropriate attire, such as a full-length dre.jpeg"/>
            <p:cNvPicPr>
              <a:picLocks noChangeAspect="1"/>
            </p:cNvPicPr>
            <p:nvPr/>
          </p:nvPicPr>
          <p:blipFill>
            <a:blip r:embed="rId3"/>
            <a:srcRect r="46019"/>
            <a:stretch>
              <a:fillRect/>
            </a:stretch>
          </p:blipFill>
          <p:spPr>
            <a:xfrm>
              <a:off x="0" y="0"/>
              <a:ext cx="3203134" cy="59339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5" name="Rectangle"/>
            <p:cNvSpPr/>
            <p:nvPr/>
          </p:nvSpPr>
          <p:spPr>
            <a:xfrm>
              <a:off x="2470578" y="1465857"/>
              <a:ext cx="1299093" cy="184100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6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  <p:sp>
          <p:nvSpPr>
            <p:cNvPr id="186" name="Rectangle"/>
            <p:cNvSpPr/>
            <p:nvPr/>
          </p:nvSpPr>
          <p:spPr>
            <a:xfrm>
              <a:off x="2873909" y="2214601"/>
              <a:ext cx="1299092" cy="184100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lnSpc>
                  <a:spcPct val="100000"/>
                </a:lnSpc>
                <a:defRPr sz="36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/>
            </a:p>
          </p:txBody>
        </p:sp>
      </p:grpSp>
      <p:sp>
        <p:nvSpPr>
          <p:cNvPr id="182" name="Game Ide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Game Idea</a:t>
            </a:r>
          </a:p>
        </p:txBody>
      </p:sp>
      <p:sp>
        <p:nvSpPr>
          <p:cNvPr id="183" name="Palette of Memories: The Artist's Path to Remembranc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043" indent="-352043" defTabSz="449833">
              <a:spcBef>
                <a:spcPts val="3200"/>
              </a:spcBef>
              <a:defRPr sz="2772"/>
            </a:pPr>
            <a:r>
              <a:t>Palette of Memories: The Artist's Path to Remembrance</a:t>
            </a:r>
          </a:p>
          <a:p>
            <a:pPr marL="352043" indent="-352043" defTabSz="449833">
              <a:spcBef>
                <a:spcPts val="3200"/>
              </a:spcBef>
              <a:defRPr sz="2772"/>
            </a:pPr>
            <a:r>
              <a:t>centred around a female painter who wakes up with no memory of her past</a:t>
            </a:r>
          </a:p>
          <a:p>
            <a:pPr marL="2464307" lvl="6" indent="-352043" defTabSz="449833">
              <a:lnSpc>
                <a:spcPct val="100000"/>
              </a:lnSpc>
              <a:spcBef>
                <a:spcPts val="3200"/>
              </a:spcBef>
              <a:buSzPct val="75000"/>
              <a:buFont typeface="Helvetica Neue"/>
              <a:defRPr sz="2772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 journey through the mind and art of its protagonist </a:t>
            </a:r>
          </a:p>
          <a:p>
            <a:pPr marL="3168395" lvl="8" indent="-352043" defTabSz="449833">
              <a:lnSpc>
                <a:spcPct val="100000"/>
              </a:lnSpc>
              <a:spcBef>
                <a:spcPts val="3200"/>
              </a:spcBef>
              <a:buSzPct val="75000"/>
              <a:buFont typeface="Helvetica Neue"/>
              <a:defRPr sz="2772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players will navigate through a series of rooms</a:t>
            </a:r>
          </a:p>
          <a:p>
            <a:pPr marL="3168395" lvl="8" indent="-352043" defTabSz="449833">
              <a:lnSpc>
                <a:spcPct val="100000"/>
              </a:lnSpc>
              <a:spcBef>
                <a:spcPts val="3200"/>
              </a:spcBef>
              <a:buSzPct val="75000"/>
              <a:buFont typeface="Helvetica Neue"/>
              <a:defRPr sz="2772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specific items within the rooms that trigger fragments of her memories, piecing together her identity and history</a:t>
            </a:r>
          </a:p>
          <a:p>
            <a:pPr marL="3168395" lvl="8" indent="-352043" defTabSz="449833">
              <a:lnSpc>
                <a:spcPct val="100000"/>
              </a:lnSpc>
              <a:spcBef>
                <a:spcPts val="3200"/>
              </a:spcBef>
              <a:buSzPct val="75000"/>
              <a:buFont typeface="Helvetica Neue"/>
              <a:defRPr sz="2772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offers a unique exploration of memory, identity, and creativity</a:t>
            </a:r>
          </a:p>
          <a:p>
            <a:pPr marL="117347" indent="-117347" defTabSz="449833">
              <a:spcBef>
                <a:spcPts val="3200"/>
              </a:spcBef>
              <a:defRPr sz="2772"/>
            </a:pPr>
            <a:r>
              <a:rPr sz="924"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  <p:sp>
        <p:nvSpPr>
          <p:cNvPr id="188" name="Image created by DALL·E"/>
          <p:cNvSpPr txBox="1"/>
          <p:nvPr/>
        </p:nvSpPr>
        <p:spPr>
          <a:xfrm>
            <a:off x="3082868" y="9137521"/>
            <a:ext cx="1934199" cy="300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100000"/>
              </a:lnSpc>
              <a:defRPr sz="1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Image created by DALL·E</a:t>
            </a:r>
          </a:p>
        </p:txBody>
      </p:sp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67056" y="9199778"/>
            <a:ext cx="213158" cy="29982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ame Components - House Cre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Game Components - House Creator</a:t>
            </a:r>
          </a:p>
        </p:txBody>
      </p:sp>
      <p:sp>
        <p:nvSpPr>
          <p:cNvPr id="1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67056" y="9199778"/>
            <a:ext cx="213158" cy="29982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93" name="Screenshot 2024-04-23 at 16.45.45.png" descr="Screenshot 2024-04-23 at 16.45.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30" y="2584764"/>
            <a:ext cx="6250743" cy="6108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Screenshot 2024-04-23 at 16.46.04.png" descr="Screenshot 2024-04-23 at 16.46.0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832" y="3601743"/>
            <a:ext cx="5775658" cy="43704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ame Components - Asse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Game Components - Assets</a:t>
            </a:r>
          </a:p>
        </p:txBody>
      </p:sp>
      <p:sp>
        <p:nvSpPr>
          <p:cNvPr id="1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67056" y="9199778"/>
            <a:ext cx="213158" cy="29982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98" name="Screenshot 2024-04-23 at 16.47.18.png" descr="Screenshot 2024-04-23 at 16.47.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406" y="2209928"/>
            <a:ext cx="3815988" cy="3763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Screenshot 2024-04-23 at 16.47.36.png" descr="Screenshot 2024-04-23 at 16.47.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62" y="6456370"/>
            <a:ext cx="12148876" cy="23152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ame Components - P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Game Components - Player</a:t>
            </a:r>
          </a:p>
        </p:txBody>
      </p: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67056" y="9199778"/>
            <a:ext cx="213158" cy="29982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203" name="Screenshot 2024-04-23 at 16.59.00.png" descr="Screenshot 2024-04-23 at 16.59.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60" y="2542744"/>
            <a:ext cx="7752280" cy="6513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Screenshot 2024-04-23 at 20.25.29.png" descr="Screenshot 2024-04-23 at 20.25.2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904" y="6783056"/>
            <a:ext cx="2062065" cy="1711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Screenshot 2024-04-23 at 20.25.11.png" descr="Screenshot 2024-04-23 at 20.25.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485" y="2967335"/>
            <a:ext cx="2702054" cy="1711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Screenshot 2024-04-23 at 20.25.00.png" descr="Screenshot 2024-04-23 at 20.25.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7380" y="5000892"/>
            <a:ext cx="2290931" cy="1459908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Line"/>
          <p:cNvSpPr/>
          <p:nvPr/>
        </p:nvSpPr>
        <p:spPr>
          <a:xfrm flipV="1">
            <a:off x="3784600" y="4127896"/>
            <a:ext cx="5127361" cy="2467638"/>
          </a:xfrm>
          <a:prstGeom prst="line">
            <a:avLst/>
          </a:prstGeom>
          <a:ln w="38100">
            <a:solidFill>
              <a:schemeClr val="accent5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8" name="Line"/>
          <p:cNvSpPr/>
          <p:nvPr/>
        </p:nvSpPr>
        <p:spPr>
          <a:xfrm>
            <a:off x="3835400" y="6671732"/>
            <a:ext cx="4873361" cy="1014878"/>
          </a:xfrm>
          <a:prstGeom prst="line">
            <a:avLst/>
          </a:prstGeom>
          <a:ln w="38100">
            <a:solidFill>
              <a:schemeClr val="accent5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9" name="Some items with “collectable” tag"/>
          <p:cNvSpPr txBox="1"/>
          <p:nvPr/>
        </p:nvSpPr>
        <p:spPr>
          <a:xfrm>
            <a:off x="9301699" y="8614232"/>
            <a:ext cx="3172868" cy="404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Some items with “collectable” tag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ame Components - Gho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Game Components - Ghosts</a:t>
            </a:r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67056" y="9199778"/>
            <a:ext cx="213158" cy="29982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213" name="Screenshot 2024-04-23 at 18.11.41.png" descr="Screenshot 2024-04-23 at 18.11.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848" y="5882430"/>
            <a:ext cx="3600635" cy="3124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Screenshot 2024-04-23 at 18.11.30.png" descr="Screenshot 2024-04-23 at 18.11.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152" y="5882430"/>
            <a:ext cx="3600635" cy="3124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Screenshot 2024-04-23 at 18.11.11.png" descr="Screenshot 2024-04-23 at 18.11.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13" y="5934700"/>
            <a:ext cx="3480165" cy="3019979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Appear when specific items are collected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11861800" cy="3322124"/>
          </a:xfrm>
          <a:prstGeom prst="rect">
            <a:avLst/>
          </a:prstGeom>
        </p:spPr>
        <p:txBody>
          <a:bodyPr/>
          <a:lstStyle/>
          <a:p>
            <a:pPr marL="374904" indent="-374904" defTabSz="479044">
              <a:spcBef>
                <a:spcPts val="3400"/>
              </a:spcBef>
              <a:defRPr sz="2952"/>
            </a:pPr>
            <a:r>
              <a:rPr dirty="0"/>
              <a:t>Appear when specific items are collected</a:t>
            </a:r>
          </a:p>
          <a:p>
            <a:pPr marL="374904" indent="-374904" defTabSz="479044">
              <a:spcBef>
                <a:spcPts val="3400"/>
              </a:spcBef>
              <a:defRPr sz="2952"/>
            </a:pPr>
            <a:r>
              <a:rPr dirty="0"/>
              <a:t>Chasing the player</a:t>
            </a:r>
          </a:p>
          <a:p>
            <a:pPr marL="374904" indent="-374904" defTabSz="479044">
              <a:spcBef>
                <a:spcPts val="3400"/>
              </a:spcBef>
              <a:defRPr sz="2952"/>
            </a:pPr>
            <a:r>
              <a:rPr dirty="0"/>
              <a:t>Make creepy sounds</a:t>
            </a:r>
          </a:p>
          <a:p>
            <a:pPr marL="374904" indent="-374904" defTabSz="479044">
              <a:spcBef>
                <a:spcPts val="3400"/>
              </a:spcBef>
              <a:defRPr sz="2952"/>
            </a:pPr>
            <a:r>
              <a:rPr dirty="0"/>
              <a:t>Disappear if the player gets far enough or after a certain period of time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ame Components - Gho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Game Components - Ghosts</a:t>
            </a:r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67056" y="9199778"/>
            <a:ext cx="213158" cy="29982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216" name="Appear when specific items are collected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11861800" cy="3322124"/>
          </a:xfrm>
          <a:prstGeom prst="rect">
            <a:avLst/>
          </a:prstGeom>
        </p:spPr>
        <p:txBody>
          <a:bodyPr/>
          <a:lstStyle/>
          <a:p>
            <a:pPr marL="374904" indent="-374904" defTabSz="479044">
              <a:spcBef>
                <a:spcPts val="3400"/>
              </a:spcBef>
              <a:defRPr sz="2952"/>
            </a:pP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can </a:t>
            </a:r>
            <a:r>
              <a:rPr lang="tr-TR" dirty="0" err="1"/>
              <a:t>mute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game</a:t>
            </a:r>
            <a:r>
              <a:rPr lang="tr-TR" dirty="0"/>
              <a:t> </a:t>
            </a:r>
            <a:r>
              <a:rPr lang="tr-TR" dirty="0">
                <a:sym typeface="Wingdings" pitchFamily="2" charset="2"/>
              </a:rPr>
              <a:t>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8BD62-7F8C-A8F4-8CB1-2B43873B5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419" y="3044361"/>
            <a:ext cx="4885961" cy="620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7564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ame Components - Doors and Ke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Game Components - Doors and Keys</a:t>
            </a:r>
          </a:p>
        </p:txBody>
      </p:sp>
      <p:sp>
        <p:nvSpPr>
          <p:cNvPr id="2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67056" y="9199778"/>
            <a:ext cx="213158" cy="29982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20" name="Some rooms are locked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11861800" cy="2377231"/>
          </a:xfrm>
          <a:prstGeom prst="rect">
            <a:avLst/>
          </a:prstGeom>
        </p:spPr>
        <p:txBody>
          <a:bodyPr/>
          <a:lstStyle/>
          <a:p>
            <a:r>
              <a:t>Some rooms are locked</a:t>
            </a:r>
          </a:p>
          <a:p>
            <a:r>
              <a:t>The player needs to find the keys</a:t>
            </a:r>
          </a:p>
        </p:txBody>
      </p:sp>
      <p:pic>
        <p:nvPicPr>
          <p:cNvPr id="221" name="Screenshot 2024-04-23 at 20.29.20.png" descr="Screenshot 2024-04-23 at 20.29.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026" y="4383830"/>
            <a:ext cx="5204791" cy="4829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Screenshot 2024-04-23 at 20.29.05.png" descr="Screenshot 2024-04-23 at 20.29.0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53" y="4411638"/>
            <a:ext cx="5641493" cy="4773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43B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43B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432</Words>
  <Application>Microsoft Macintosh PowerPoint</Application>
  <PresentationFormat>Custom</PresentationFormat>
  <Paragraphs>87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Canela Bold</vt:lpstr>
      <vt:lpstr>Canela Deck Regular</vt:lpstr>
      <vt:lpstr>Canela Regular</vt:lpstr>
      <vt:lpstr>Canela Text Regular</vt:lpstr>
      <vt:lpstr>Graphik</vt:lpstr>
      <vt:lpstr>Graphik-Medium</vt:lpstr>
      <vt:lpstr>Graphik-SemiboldItalic</vt:lpstr>
      <vt:lpstr>Helvetica Neue</vt:lpstr>
      <vt:lpstr>Helvetica Neue Light</vt:lpstr>
      <vt:lpstr>Times Roman</vt:lpstr>
      <vt:lpstr>Wingdings</vt:lpstr>
      <vt:lpstr>23_ClassicWhite</vt:lpstr>
      <vt:lpstr>MMI 716 - Game Programming Patterns</vt:lpstr>
      <vt:lpstr>Outline</vt:lpstr>
      <vt:lpstr>Game Idea</vt:lpstr>
      <vt:lpstr> Game Components - House Creator</vt:lpstr>
      <vt:lpstr> Game Components - Assets</vt:lpstr>
      <vt:lpstr> Game Components - Player</vt:lpstr>
      <vt:lpstr> Game Components - Ghosts</vt:lpstr>
      <vt:lpstr> Game Components - Ghosts</vt:lpstr>
      <vt:lpstr> Game Components - Doors and Keys</vt:lpstr>
      <vt:lpstr> Game Components - Environment Lightning</vt:lpstr>
      <vt:lpstr> Game Components - Environment Lightning</vt:lpstr>
      <vt:lpstr> Game Components - Fog</vt:lpstr>
      <vt:lpstr> Game Components - Fog</vt:lpstr>
      <vt:lpstr> Game Components - Audio</vt:lpstr>
      <vt:lpstr>Design Patterns - Flyweight</vt:lpstr>
      <vt:lpstr>Design Patterns - Prototype</vt:lpstr>
      <vt:lpstr>  Progress</vt:lpstr>
      <vt:lpstr>Completion Evaluation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MMI 716 - Game Programming Patterns</dc:title>
  <cp:lastModifiedBy>Burcu Alakuş</cp:lastModifiedBy>
  <cp:revision>3</cp:revision>
  <dcterms:modified xsi:type="dcterms:W3CDTF">2024-04-24T19:15:12Z</dcterms:modified>
</cp:coreProperties>
</file>